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08ED01A-A371-7544-82FD-109A8505D68C}" type="datetimeFigureOut">
              <a:rPr lang="en-US" smtClean="0"/>
              <a:t>4/3/16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E1316F5-70AC-F942-A1DB-28D7ADA035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8964" y="1647303"/>
            <a:ext cx="8059544" cy="2315097"/>
          </a:xfrm>
        </p:spPr>
        <p:txBody>
          <a:bodyPr>
            <a:normAutofit/>
          </a:bodyPr>
          <a:lstStyle/>
          <a:p>
            <a:r>
              <a:rPr lang="en-US" dirty="0" smtClean="0"/>
              <a:t>How to read the rubric for your </a:t>
            </a:r>
            <a:br>
              <a:rPr lang="en-US" dirty="0" smtClean="0"/>
            </a:br>
            <a:r>
              <a:rPr lang="en-US" dirty="0" smtClean="0"/>
              <a:t>Wanted: Latin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72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497813"/>
          </a:xfrm>
        </p:spPr>
        <p:txBody>
          <a:bodyPr>
            <a:normAutofit/>
          </a:bodyPr>
          <a:lstStyle/>
          <a:p>
            <a:r>
              <a:rPr lang="en-US" dirty="0" smtClean="0"/>
              <a:t>Rule Number 1:   Don’t Panic.</a:t>
            </a:r>
            <a:br>
              <a:rPr lang="en-US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- The grade listed at the bottom is NOT your final grade. </a:t>
            </a:r>
            <a:br>
              <a:rPr lang="en-US" sz="1800" dirty="0" smtClean="0"/>
            </a:br>
            <a:r>
              <a:rPr lang="en-US" sz="1800" dirty="0" smtClean="0"/>
              <a:t>- This rubric is to show you how your Final project will be graded.</a:t>
            </a:r>
            <a:br>
              <a:rPr lang="en-US" sz="1800" dirty="0" smtClean="0"/>
            </a:br>
            <a:r>
              <a:rPr lang="en-US" sz="1800" dirty="0" smtClean="0"/>
              <a:t>- The only part that </a:t>
            </a:r>
            <a:r>
              <a:rPr lang="en-US" sz="1800" i="1" dirty="0" smtClean="0"/>
              <a:t>is</a:t>
            </a:r>
            <a:r>
              <a:rPr lang="en-US" sz="1800" dirty="0" smtClean="0"/>
              <a:t> permanent is the part at the top, i.e.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dirty="0"/>
          </a:p>
        </p:txBody>
      </p:sp>
      <p:pic>
        <p:nvPicPr>
          <p:cNvPr id="3" name="Picture 2" descr="Screen Shot 2016-04-03 at 11.27.0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5954"/>
            <a:ext cx="9144000" cy="7882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3659276"/>
            <a:ext cx="8229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If you want to recuperate any of the points you may have lost for not turning in a complete rough draft on time, then you may do so with extra credit sightings.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The grade at the bottom shows your progress towards earning a 100% on the final project. It is not your final grade UNLESS you do not make any of the suggested changes.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703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615" y="213773"/>
            <a:ext cx="8650494" cy="6186817"/>
          </a:xfrm>
        </p:spPr>
        <p:txBody>
          <a:bodyPr/>
          <a:lstStyle/>
          <a:p>
            <a:r>
              <a:rPr lang="en-US" dirty="0" smtClean="0"/>
              <a:t>Therefore…if you earned…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- 90% or above = You may opt not to turn in a final project.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- 75%-90% = You are in good shape; you just need to make some edits to your paragraphs and perhaps find 1-2 replacement sightings.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- 50%-75% = You have some work to do; revise many paragraphs with added analysis and details, find 3-5 replacement sightings.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- *Below 50% = You have some serious work to do. You may need to do your entire project because you did not follow the guidelines or turn an acceptable rough draft.</a:t>
            </a:r>
            <a:br>
              <a:rPr lang="en-US" sz="2400" dirty="0" smtClean="0"/>
            </a:br>
            <a:r>
              <a:rPr lang="en-US" sz="1800" dirty="0" smtClean="0"/>
              <a:t>*This number may just be low because you did not include photos.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91662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5906417"/>
          </a:xfrm>
        </p:spPr>
        <p:txBody>
          <a:bodyPr/>
          <a:lstStyle/>
          <a:p>
            <a:r>
              <a:rPr lang="en-US" dirty="0" smtClean="0"/>
              <a:t>Just FYI</a:t>
            </a:r>
            <a:r>
              <a:rPr lang="en-US" sz="2000" dirty="0" smtClean="0"/>
              <a:t>    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- </a:t>
            </a:r>
            <a:r>
              <a:rPr lang="en-US" sz="2000" dirty="0" smtClean="0"/>
              <a:t>If you turned your project in piecemeal fashion – i.e. in pieces (e.g. multiple emails, a </a:t>
            </a:r>
            <a:r>
              <a:rPr lang="en-US" sz="2000" dirty="0" err="1" smtClean="0"/>
              <a:t>ziplock</a:t>
            </a:r>
            <a:r>
              <a:rPr lang="en-US" sz="2000" dirty="0" smtClean="0"/>
              <a:t> bag full of random scrap bits of paper, etc.) – this was unacceptable and </a:t>
            </a:r>
            <a:r>
              <a:rPr lang="en-US" sz="2000" dirty="0" err="1" smtClean="0"/>
              <a:t>ungradeable</a:t>
            </a:r>
            <a:r>
              <a:rPr lang="en-US" sz="2000" dirty="0" smtClean="0"/>
              <a:t>. It is your job to put this project together. </a:t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- If you did not turn in a rough draft, I also cannot provide you with a rubric.</a:t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- If you need/want project feedback for either of the above reasons, it is your responsibility to attend tutorial or set up a meeting with me in person to review your project.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235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read the rubric…</a:t>
            </a:r>
            <a:endParaRPr lang="en-US" dirty="0"/>
          </a:p>
        </p:txBody>
      </p:sp>
      <p:pic>
        <p:nvPicPr>
          <p:cNvPr id="3" name="Picture 2" descr="Screen Shot 2016-04-03 at 11.49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9891"/>
            <a:ext cx="9144000" cy="11559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6389" y="3005384"/>
            <a:ext cx="78960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- TWO is the magic number: You should not have more than two sightings from the same source or more than two of the same type.</a:t>
            </a:r>
          </a:p>
          <a:p>
            <a:r>
              <a:rPr lang="en-US" sz="2400" dirty="0" smtClean="0">
                <a:solidFill>
                  <a:srgbClr val="FFFFFF"/>
                </a:solidFill>
              </a:rPr>
              <a:t>- Effort: A paragraph is 4-5 sentences.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311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6-04-03 at 11.53.1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31" y="404030"/>
            <a:ext cx="7484310" cy="11522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1173" y="1645151"/>
            <a:ext cx="86159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This X means that what you found does not count as a sighting and you will need to find a replacement.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FFFFFF"/>
                </a:solidFill>
              </a:rPr>
              <a:t>What counts? </a:t>
            </a:r>
            <a:r>
              <a:rPr lang="en-US" dirty="0" smtClean="0">
                <a:solidFill>
                  <a:srgbClr val="FFFFFF"/>
                </a:solidFill>
              </a:rPr>
              <a:t>Latin, mythology, Roman numerals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FFFFFF"/>
                </a:solidFill>
              </a:rPr>
              <a:t>What doesn’t count? </a:t>
            </a:r>
            <a:r>
              <a:rPr lang="en-US" dirty="0" smtClean="0">
                <a:solidFill>
                  <a:srgbClr val="FFFFFF"/>
                </a:solidFill>
              </a:rPr>
              <a:t>Derivatives, architecture, cultural/historical references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4" descr="Screen Shot 2016-04-03 at 11.56.2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74" y="3050130"/>
            <a:ext cx="7836367" cy="12001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6096" y="4350892"/>
            <a:ext cx="82009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 number in parentheses is the amount you </a:t>
            </a:r>
            <a:r>
              <a:rPr lang="en-US" i="1" dirty="0" smtClean="0">
                <a:solidFill>
                  <a:srgbClr val="FFFFFF"/>
                </a:solidFill>
              </a:rPr>
              <a:t>would</a:t>
            </a:r>
            <a:r>
              <a:rPr lang="en-US" dirty="0" smtClean="0">
                <a:solidFill>
                  <a:srgbClr val="FFFFFF"/>
                </a:solidFill>
              </a:rPr>
              <a:t> have earned, except that: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FFFF"/>
                </a:solidFill>
              </a:rPr>
              <a:t>the photo was not included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FFFFFF"/>
                </a:solidFill>
              </a:rPr>
              <a:t>o</a:t>
            </a:r>
            <a:r>
              <a:rPr lang="en-US" dirty="0" smtClean="0">
                <a:solidFill>
                  <a:srgbClr val="FFFFFF"/>
                </a:solidFill>
              </a:rPr>
              <a:t>r you were not in the photo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FFFFFF"/>
                </a:solidFill>
              </a:rPr>
              <a:t>o</a:t>
            </a:r>
            <a:r>
              <a:rPr lang="en-US" dirty="0" smtClean="0">
                <a:solidFill>
                  <a:srgbClr val="FFFFFF"/>
                </a:solidFill>
              </a:rPr>
              <a:t>r the Latin/mythology reference was not visible in the photo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You need to fix the photo or find a replacement sighting.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If you have photos, but did not include them in the rough draft, make sure they fit the guidelines and just be sure to include them in the final draft.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994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6-04-03 at 12.03.0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55" y="334523"/>
            <a:ext cx="7962101" cy="2404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041" y="3030535"/>
            <a:ext cx="86127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8=great - There are 8 points possible per sighting. 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Other numbers: You need to fix a few things in your paragraph.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FFFF"/>
                </a:solidFill>
              </a:rPr>
              <a:t>What – translate (correctly); convert Roman numerals; describe gods, etc.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FFFF"/>
                </a:solidFill>
              </a:rPr>
              <a:t>Where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FFFF"/>
                </a:solidFill>
              </a:rPr>
              <a:t>Why – add analysis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rgbClr val="FFFFFF"/>
                </a:solidFill>
              </a:rPr>
              <a:t>What does the phrase mean to you? 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rgbClr val="FFFFFF"/>
                </a:solidFill>
              </a:rPr>
              <a:t>Why is it relevant here?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rgbClr val="FFFFFF"/>
                </a:solidFill>
              </a:rPr>
              <a:t>Why did this company name itself this?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rgbClr val="FFFFFF"/>
                </a:solidFill>
              </a:rPr>
              <a:t>Why do you think Latin is used for plant/animal names?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rgbClr val="FFFFFF"/>
                </a:solidFill>
              </a:rPr>
              <a:t>Why did they use Roman numerals here instead of regular numbers?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829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5931567"/>
          </a:xfrm>
        </p:spPr>
        <p:txBody>
          <a:bodyPr/>
          <a:lstStyle/>
          <a:p>
            <a:r>
              <a:rPr lang="en-US" dirty="0" smtClean="0"/>
              <a:t>Spelling and Grammar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- A letter underlined twice means capitalize it,</a:t>
            </a:r>
            <a:br>
              <a:rPr lang="en-US" sz="2400" dirty="0" smtClean="0"/>
            </a:br>
            <a:r>
              <a:rPr lang="en-US" sz="2400" dirty="0"/>
              <a:t>	e</a:t>
            </a:r>
            <a:r>
              <a:rPr lang="en-US" sz="2400" dirty="0" smtClean="0"/>
              <a:t>specially </a:t>
            </a:r>
            <a:r>
              <a:rPr lang="en-US" sz="2400" u="sng" dirty="0" smtClean="0"/>
              <a:t>L</a:t>
            </a:r>
            <a:r>
              <a:rPr lang="en-US" sz="2400" dirty="0" smtClean="0"/>
              <a:t>atin, </a:t>
            </a:r>
            <a:r>
              <a:rPr lang="en-US" sz="2400" u="sng" dirty="0" smtClean="0"/>
              <a:t>R</a:t>
            </a:r>
            <a:r>
              <a:rPr lang="en-US" sz="2400" dirty="0" smtClean="0"/>
              <a:t>oman, </a:t>
            </a:r>
            <a:r>
              <a:rPr lang="en-US" sz="2400" u="sng" dirty="0" smtClean="0"/>
              <a:t>E</a:t>
            </a:r>
            <a:r>
              <a:rPr lang="en-US" sz="2400" dirty="0" smtClean="0"/>
              <a:t>nglish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- A word in quotes means you spelled it incorrectly and I am providing the correct spelling on the rubric.</a:t>
            </a:r>
            <a:br>
              <a:rPr lang="en-US" sz="2400" dirty="0" smtClean="0"/>
            </a:b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- Do not start sentences with the word “And” or “So”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- Be careful to avoid sentence fragments or comma splices.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- Punctuation!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03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038531"/>
          </a:xfrm>
        </p:spPr>
        <p:txBody>
          <a:bodyPr>
            <a:normAutofit/>
          </a:bodyPr>
          <a:lstStyle/>
          <a:p>
            <a:r>
              <a:rPr lang="en-US" dirty="0" smtClean="0"/>
              <a:t>Now to get your projects back.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Just a reminder…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Rule Number 1:   Don’t Panic.</a:t>
            </a:r>
            <a:br>
              <a:rPr lang="en-US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- The grade listed at the bottom is NOT your final grade.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6613" y="4350892"/>
            <a:ext cx="8229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The grade at the bottom shows your progress towards earning a 100% on the final project. It is not your final grade UNLESS you do not make any of the suggested changes.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Final Projects are due: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Tuesday, May 3rd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36355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56</TotalTime>
  <Words>411</Words>
  <Application>Microsoft Macintosh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Revolution</vt:lpstr>
      <vt:lpstr>How to read the rubric for your  Wanted: Latin project</vt:lpstr>
      <vt:lpstr>Rule Number 1:   Don’t Panic.  - The grade listed at the bottom is NOT your final grade.  - This rubric is to show you how your Final project will be graded. - The only part that is permanent is the part at the top, i.e.   </vt:lpstr>
      <vt:lpstr>Therefore…if you earned…    - 90% or above = You may opt not to turn in a final project.  - 75%-90% = You are in good shape; you just need to make some edits to your paragraphs and perhaps find 1-2 replacement sightings.  - 50%-75% = You have some work to do; revise many paragraphs with added analysis and details, find 3-5 replacement sightings.  - *Below 50% = You have some serious work to do. You may need to do your entire project because you did not follow the guidelines or turn an acceptable rough draft. *This number may just be low because you did not include photos.</vt:lpstr>
      <vt:lpstr>Just FYI      - If you turned your project in piecemeal fashion – i.e. in pieces (e.g. multiple emails, a ziplock bag full of random scrap bits of paper, etc.) – this was unacceptable and ungradeable. It is your job to put this project together.   - If you did not turn in a rough draft, I also cannot provide you with a rubric.  - If you need/want project feedback for either of the above reasons, it is your responsibility to attend tutorial or set up a meeting with me in person to review your project.   </vt:lpstr>
      <vt:lpstr>How to read the rubric…</vt:lpstr>
      <vt:lpstr>PowerPoint Presentation</vt:lpstr>
      <vt:lpstr>PowerPoint Presentation</vt:lpstr>
      <vt:lpstr>Spelling and Grammar  - A letter underlined twice means capitalize it,  especially Latin, Roman, English  - A word in quotes means you spelled it incorrectly and I am providing the correct spelling on the rubric.   - Do not start sentences with the word “And” or “So”  - Be careful to avoid sentence fragments or comma splices.  - Punctuation! </vt:lpstr>
      <vt:lpstr>Now to get your projects back.  Just a reminder…  Rule Number 1:   Don’t Panic.  - The grade listed at the bottom is NOT your final grade.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read the rubric for your  Wanted: Latin project</dc:title>
  <dc:creator>Jamel Daugherty</dc:creator>
  <cp:lastModifiedBy>Jamel Daugherty</cp:lastModifiedBy>
  <cp:revision>13</cp:revision>
  <dcterms:created xsi:type="dcterms:W3CDTF">2016-04-03T15:23:33Z</dcterms:created>
  <dcterms:modified xsi:type="dcterms:W3CDTF">2016-04-03T16:19:41Z</dcterms:modified>
</cp:coreProperties>
</file>